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2" r:id="rId3"/>
    <p:sldId id="263" r:id="rId4"/>
    <p:sldId id="261" r:id="rId5"/>
    <p:sldId id="258" r:id="rId6"/>
    <p:sldId id="267" r:id="rId7"/>
    <p:sldId id="268" r:id="rId8"/>
    <p:sldId id="273" r:id="rId9"/>
    <p:sldId id="264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5" r:id="rId23"/>
    <p:sldId id="293" r:id="rId24"/>
    <p:sldId id="294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Segoe UI Semibold" panose="020B0702040204020203" pitchFamily="34" charset="0"/>
              <a:cs typeface="Segoe UI Semibold" panose="020B0702040204020203" pitchFamily="34" charset="0"/>
            </a:rPr>
            <a:t>Arduino Recap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Segoe UI Semibold" panose="020B0702040204020203" pitchFamily="34" charset="0"/>
              <a:cs typeface="Segoe UI Semibold" panose="020B0702040204020203" pitchFamily="34" charset="0"/>
            </a:rPr>
            <a:t>Sensors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Segoe UI Semibold" panose="020B0702040204020203" pitchFamily="34" charset="0"/>
              <a:cs typeface="Segoe UI Semibold" panose="020B0702040204020203" pitchFamily="34" charset="0"/>
            </a:rPr>
            <a:t>Output Devices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C149C89-7438-499D-98A9-9EC2A0533BE0}">
      <dgm:prSet/>
      <dgm:spPr/>
      <dgm:t>
        <a:bodyPr/>
        <a:lstStyle/>
        <a:p>
          <a:r>
            <a:rPr lang="en-US" dirty="0">
              <a:latin typeface="Segoe UI Semibold" panose="020B0702040204020203" pitchFamily="34" charset="0"/>
              <a:cs typeface="Segoe UI Semibold" panose="020B0702040204020203" pitchFamily="34" charset="0"/>
            </a:rPr>
            <a:t>Hands-on Demo</a:t>
          </a:r>
        </a:p>
      </dgm:t>
    </dgm:pt>
    <dgm:pt modelId="{F6002935-04A8-4F46-BAFA-1C49BE1D5717}" type="parTrans" cxnId="{E943C5C6-1A40-483D-A37F-C064CC2287CD}">
      <dgm:prSet/>
      <dgm:spPr/>
      <dgm:t>
        <a:bodyPr/>
        <a:lstStyle/>
        <a:p>
          <a:endParaRPr lang="en-US"/>
        </a:p>
      </dgm:t>
    </dgm:pt>
    <dgm:pt modelId="{A0ADCE1C-77C2-430C-8FC7-8DF3F1B865CE}" type="sibTrans" cxnId="{E943C5C6-1A40-483D-A37F-C064CC2287CD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52FA74A6-56EC-45CA-9BA0-F09345D031D2}" type="pres">
      <dgm:prSet presAssocID="{5C149C89-7438-499D-98A9-9EC2A0533BE0}" presName="text_4" presStyleLbl="node1" presStyleIdx="3" presStyleCnt="4">
        <dgm:presLayoutVars>
          <dgm:bulletEnabled val="1"/>
        </dgm:presLayoutVars>
      </dgm:prSet>
      <dgm:spPr/>
    </dgm:pt>
    <dgm:pt modelId="{73B2DBCC-EBD9-4CE7-8BEF-3F30B46A2850}" type="pres">
      <dgm:prSet presAssocID="{5C149C89-7438-499D-98A9-9EC2A0533BE0}" presName="accent_4" presStyleCnt="0"/>
      <dgm:spPr/>
    </dgm:pt>
    <dgm:pt modelId="{8B42B0FF-FA4A-4335-9ADB-04AC868E9087}" type="pres">
      <dgm:prSet presAssocID="{5C149C89-7438-499D-98A9-9EC2A0533BE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D9BCBA20-D252-4CAC-BAEA-A16DA0A5889F}" type="presOf" srcId="{5C149C89-7438-499D-98A9-9EC2A0533BE0}" destId="{52FA74A6-56EC-45CA-9BA0-F09345D031D2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943C5C6-1A40-483D-A37F-C064CC2287CD}" srcId="{7E5AA53B-3EEE-4DE4-BB81-9044890C2946}" destId="{5C149C89-7438-499D-98A9-9EC2A0533BE0}" srcOrd="3" destOrd="0" parTransId="{F6002935-04A8-4F46-BAFA-1C49BE1D5717}" sibTransId="{A0ADCE1C-77C2-430C-8FC7-8DF3F1B865CE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07B874F-F34D-4CC1-A205-B5877E846488}" type="presParOf" srcId="{90561C55-3C6E-4D53-85E1-2C50BCDDA392}" destId="{52FA74A6-56EC-45CA-9BA0-F09345D031D2}" srcOrd="7" destOrd="0" presId="urn:microsoft.com/office/officeart/2008/layout/VerticalCurvedList"/>
    <dgm:cxn modelId="{9298F354-1467-4A36-8B6B-8EE431714663}" type="presParOf" srcId="{90561C55-3C6E-4D53-85E1-2C50BCDDA392}" destId="{73B2DBCC-EBD9-4CE7-8BEF-3F30B46A2850}" srcOrd="8" destOrd="0" presId="urn:microsoft.com/office/officeart/2008/layout/VerticalCurvedList"/>
    <dgm:cxn modelId="{49C26BFE-9254-44B8-B05B-D3F6B0285752}" type="presParOf" srcId="{73B2DBCC-EBD9-4CE7-8BEF-3F30B46A2850}" destId="{8B42B0FF-FA4A-4335-9ADB-04AC868E90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Open-source Electronics Platform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Microcontroller</a:t>
          </a:r>
          <a:br>
            <a:rPr lang="en-US" dirty="0"/>
          </a:br>
          <a:r>
            <a:rPr lang="en-US" dirty="0"/>
            <a:t>Board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Easy-to-use</a:t>
          </a:r>
          <a:br>
            <a:rPr lang="en-US" dirty="0"/>
          </a:br>
          <a:r>
            <a:rPr lang="en-US" dirty="0"/>
            <a:t>Hardware and Software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Y="21168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Y="21168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 with solid fill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Y="21168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Arduino Recap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Sensors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Output Devices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A74A6-56EC-45CA-9BA0-F09345D031D2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Hands-on Demo</a:t>
          </a:r>
        </a:p>
      </dsp:txBody>
      <dsp:txXfrm>
        <a:off x="404618" y="2741666"/>
        <a:ext cx="6402340" cy="548276"/>
      </dsp:txXfrm>
    </dsp:sp>
    <dsp:sp modelId="{8B42B0FF-FA4A-4335-9ADB-04AC868E9087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89867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Open-source Electronics Platform</a:t>
          </a:r>
          <a:endParaRPr lang="en-US" sz="2600" kern="1200" dirty="0"/>
        </a:p>
      </dsp:txBody>
      <dsp:txXfrm>
        <a:off x="54818" y="289867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89867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Microcontroller</a:t>
          </a:r>
          <a:br>
            <a:rPr lang="en-US" sz="2600" kern="1200" dirty="0"/>
          </a:br>
          <a:r>
            <a:rPr lang="en-US" sz="2600" kern="1200" dirty="0"/>
            <a:t>Board</a:t>
          </a:r>
        </a:p>
      </dsp:txBody>
      <dsp:txXfrm>
        <a:off x="3841646" y="289867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89867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Easy-to-use</a:t>
          </a:r>
          <a:br>
            <a:rPr lang="en-US" sz="2600" kern="1200" dirty="0"/>
          </a:br>
          <a:r>
            <a:rPr lang="en-US" sz="2600" kern="1200" dirty="0"/>
            <a:t>Hardware and Software</a:t>
          </a:r>
        </a:p>
      </dsp:txBody>
      <dsp:txXfrm>
        <a:off x="7628474" y="289867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1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Advanced Arduino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Robotics Club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47875-7843-7FB9-B846-331D6FB0B3BD}"/>
              </a:ext>
            </a:extLst>
          </p:cNvPr>
          <p:cNvSpPr/>
          <p:nvPr/>
        </p:nvSpPr>
        <p:spPr>
          <a:xfrm>
            <a:off x="8181505" y="771939"/>
            <a:ext cx="3466934" cy="16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3C0954-A7FC-0C83-7A5D-91A29568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222" y="1005830"/>
            <a:ext cx="28575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Analog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39"/>
          <a:stretch/>
        </p:blipFill>
        <p:spPr>
          <a:xfrm>
            <a:off x="943993" y="2019668"/>
            <a:ext cx="3468004" cy="4676349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6905" y="2019668"/>
            <a:ext cx="6622742" cy="4596094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Sensors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provide a continuous range of values that can be read through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analog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input pins.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≠ Digital pins (1s and 0s)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Convert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physical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 (temperature or light) into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electrical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signals (voltage or current).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 the Arduino, sensors are connected to the analog pins labeled A0 to A5.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Types of Sensors: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Ultrasonic Sensor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Potentiometer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Joystick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Sensor</a:t>
            </a:r>
          </a:p>
        </p:txBody>
      </p:sp>
    </p:spTree>
    <p:extLst>
      <p:ext uri="{BB962C8B-B14F-4D97-AF65-F5344CB8AC3E}">
        <p14:creationId xmlns:p14="http://schemas.microsoft.com/office/powerpoint/2010/main" val="343009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Ultrasonic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1492" y="3657600"/>
            <a:ext cx="5160598" cy="290283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851" y="2019668"/>
            <a:ext cx="10730646" cy="4425520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Ultrasonic Sensor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uses sound waves to measure distance between the sensor and any object.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does it work?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Emits a high-frequency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sound wave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bounces of objects.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Receives the same sound wave.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Measures the time between sending and receiving the</a:t>
            </a:r>
            <a:b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wave.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Calculates the distance based on the time taken and the</a:t>
            </a:r>
            <a:b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speed of sound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Obstacle Detection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Security Systems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Parking Sensors</a:t>
            </a:r>
          </a:p>
        </p:txBody>
      </p:sp>
    </p:spTree>
    <p:extLst>
      <p:ext uri="{BB962C8B-B14F-4D97-AF65-F5344CB8AC3E}">
        <p14:creationId xmlns:p14="http://schemas.microsoft.com/office/powerpoint/2010/main" val="232176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Potentiometer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851" y="2019667"/>
            <a:ext cx="8014079" cy="4549809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Potentiometer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variable resistor whose resistance can be adjusted by turning its knob.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is made up of three terminals: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First and second are fixed and connected to Vcc and ground.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Middle terminal is connected to a movable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slidable contact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54864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Turning the knob moves the contact changing 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resistance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Potentiometers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have a maximum range indicated on them.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Controlling volume of audio signals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Adjusting brightness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Changing the speed of a motor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81FA0-4A62-6CDF-5BE9-20D38E05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06322" y="3044441"/>
            <a:ext cx="4497120" cy="35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Light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07314" y="1977582"/>
            <a:ext cx="2902835" cy="290283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851" y="2019667"/>
            <a:ext cx="8014079" cy="4549809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Light Sensor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also known as photoresistor, measures the amount of light surrounding it.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is a type of resistor whose resistance decreases proportional to the light intensity.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Made up of chemical materials that respond to changes in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light levels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Camera exposure control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Lighting Control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Smart Agriculture</a:t>
            </a:r>
          </a:p>
        </p:txBody>
      </p:sp>
    </p:spTree>
    <p:extLst>
      <p:ext uri="{BB962C8B-B14F-4D97-AF65-F5344CB8AC3E}">
        <p14:creationId xmlns:p14="http://schemas.microsoft.com/office/powerpoint/2010/main" val="18616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Generic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79013" y="2151038"/>
            <a:ext cx="5025264" cy="4418438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851" y="2019667"/>
            <a:ext cx="5865683" cy="4549809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code details vary from one sensor to another.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concept is the same:</a:t>
            </a:r>
          </a:p>
          <a:p>
            <a:pPr marL="64008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analog data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 the sensor.</a:t>
            </a:r>
          </a:p>
          <a:p>
            <a:pPr marL="64008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 necessary calculations.</a:t>
            </a:r>
          </a:p>
          <a:p>
            <a:pPr marL="64008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Display the sensor value or use it to control output devices.</a:t>
            </a:r>
          </a:p>
        </p:txBody>
      </p:sp>
    </p:spTree>
    <p:extLst>
      <p:ext uri="{BB962C8B-B14F-4D97-AF65-F5344CB8AC3E}">
        <p14:creationId xmlns:p14="http://schemas.microsoft.com/office/powerpoint/2010/main" val="145266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BAD6-DBC7-D482-93CE-DF9AAA38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7E6-7985-C7C7-6F0F-20E2CDD0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F4439-EC41-B475-73DA-396BA36C9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33503-F8DA-3A7E-67B2-1CD6E12E50B1}"/>
              </a:ext>
            </a:extLst>
          </p:cNvPr>
          <p:cNvSpPr txBox="1"/>
          <p:nvPr/>
        </p:nvSpPr>
        <p:spPr>
          <a:xfrm>
            <a:off x="695491" y="2381289"/>
            <a:ext cx="6007150" cy="2123658"/>
          </a:xfrm>
          <a:custGeom>
            <a:avLst/>
            <a:gdLst>
              <a:gd name="connsiteX0" fmla="*/ 0 w 6905360"/>
              <a:gd name="connsiteY0" fmla="*/ 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0 w 6905360"/>
              <a:gd name="connsiteY4" fmla="*/ 0 h 1107996"/>
              <a:gd name="connsiteX0" fmla="*/ 213360 w 6905360"/>
              <a:gd name="connsiteY0" fmla="*/ 19812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213360 w 6905360"/>
              <a:gd name="connsiteY4" fmla="*/ 19812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360" h="1107996">
                <a:moveTo>
                  <a:pt x="213360" y="198120"/>
                </a:moveTo>
                <a:lnTo>
                  <a:pt x="6905360" y="0"/>
                </a:lnTo>
                <a:lnTo>
                  <a:pt x="6905360" y="1107996"/>
                </a:lnTo>
                <a:lnTo>
                  <a:pt x="0" y="1107996"/>
                </a:lnTo>
                <a:lnTo>
                  <a:pt x="213360" y="19812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Devices</a:t>
            </a:r>
          </a:p>
        </p:txBody>
      </p:sp>
    </p:spTree>
    <p:extLst>
      <p:ext uri="{BB962C8B-B14F-4D97-AF65-F5344CB8AC3E}">
        <p14:creationId xmlns:p14="http://schemas.microsoft.com/office/powerpoint/2010/main" val="359781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Devices: Servo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0232" y="3844031"/>
            <a:ext cx="3510577" cy="290283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703" y="2019668"/>
            <a:ext cx="9570128" cy="4425520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Servo Motor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type of motor used to precisely control the position of its output shaft.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rotate to a specific angle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hold that position until a new one is requested.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Internally, the servo motor includes control circuits that monitor its position and allow it to adjust its speed to maintain this position.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Servo motors can also be instructed to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rotate continuously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until instructed to stop.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Robotic Arms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Cutting Machines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Camera Control</a:t>
            </a:r>
          </a:p>
        </p:txBody>
      </p:sp>
    </p:spTree>
    <p:extLst>
      <p:ext uri="{BB962C8B-B14F-4D97-AF65-F5344CB8AC3E}">
        <p14:creationId xmlns:p14="http://schemas.microsoft.com/office/powerpoint/2010/main" val="9193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Devices: Stepper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33932" y="2599932"/>
            <a:ext cx="4258068" cy="4258068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703" y="2019668"/>
            <a:ext cx="9570128" cy="4425520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Stepper Motor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type of motor that rotates in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small, precise steps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instead of continuously.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full rotation of the motor is divided into steps or angles.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general, not designed to rotate continuously unlike the servo motor,</a:t>
            </a:r>
            <a:b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but is more accurate in small steps.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Robotic Arms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Printers or Scanners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Medical Pumps</a:t>
            </a:r>
          </a:p>
        </p:txBody>
      </p:sp>
    </p:spTree>
    <p:extLst>
      <p:ext uri="{BB962C8B-B14F-4D97-AF65-F5344CB8AC3E}">
        <p14:creationId xmlns:p14="http://schemas.microsoft.com/office/powerpoint/2010/main" val="219548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Devices: 7-segment display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63942" y="3586577"/>
            <a:ext cx="3146867" cy="2681085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32B952A-E070-6808-7EC1-A7BBF4F92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703" y="2019668"/>
            <a:ext cx="9570128" cy="4425520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7-segment display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display device used to convey numeric digits and some letters or symbols.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Consists of seven segments that can be individually controlled.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segments are labeled A to G, and the patterns of the displayed symbols</a:t>
            </a:r>
            <a:b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 numbers will depend on which segments are turned on or off.</a:t>
            </a:r>
          </a:p>
          <a:p>
            <a:pPr>
              <a:spcAft>
                <a:spcPts val="1200"/>
              </a:spcAft>
              <a:buFont typeface="Calibri" panose="020F0502020204030204" pitchFamily="34" charset="0"/>
              <a:buChar char="●"/>
            </a:pP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Cases: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Digital Clocks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Counters</a:t>
            </a:r>
          </a:p>
          <a:p>
            <a:pPr lvl="1">
              <a:spcBef>
                <a:spcPts val="0"/>
              </a:spcBef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Scoreboards</a:t>
            </a:r>
          </a:p>
        </p:txBody>
      </p:sp>
    </p:spTree>
    <p:extLst>
      <p:ext uri="{BB962C8B-B14F-4D97-AF65-F5344CB8AC3E}">
        <p14:creationId xmlns:p14="http://schemas.microsoft.com/office/powerpoint/2010/main" val="84536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BAD6-DBC7-D482-93CE-DF9AAA38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7E6-7985-C7C7-6F0F-20E2CDD0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F4439-EC41-B475-73DA-396BA36C9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33503-F8DA-3A7E-67B2-1CD6E12E50B1}"/>
              </a:ext>
            </a:extLst>
          </p:cNvPr>
          <p:cNvSpPr txBox="1"/>
          <p:nvPr/>
        </p:nvSpPr>
        <p:spPr>
          <a:xfrm>
            <a:off x="695491" y="2381289"/>
            <a:ext cx="6007150" cy="2123658"/>
          </a:xfrm>
          <a:custGeom>
            <a:avLst/>
            <a:gdLst>
              <a:gd name="connsiteX0" fmla="*/ 0 w 6905360"/>
              <a:gd name="connsiteY0" fmla="*/ 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0 w 6905360"/>
              <a:gd name="connsiteY4" fmla="*/ 0 h 1107996"/>
              <a:gd name="connsiteX0" fmla="*/ 213360 w 6905360"/>
              <a:gd name="connsiteY0" fmla="*/ 19812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213360 w 6905360"/>
              <a:gd name="connsiteY4" fmla="*/ 19812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360" h="1107996">
                <a:moveTo>
                  <a:pt x="213360" y="198120"/>
                </a:moveTo>
                <a:lnTo>
                  <a:pt x="6905360" y="0"/>
                </a:lnTo>
                <a:lnTo>
                  <a:pt x="6905360" y="1107996"/>
                </a:lnTo>
                <a:lnTo>
                  <a:pt x="0" y="1107996"/>
                </a:lnTo>
                <a:lnTo>
                  <a:pt x="213360" y="19812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7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duino 1080P, 2K, 4K, 5K HD wallpapers free download ...">
            <a:extLst>
              <a:ext uri="{FF2B5EF4-FFF2-40B4-BE49-F238E27FC236}">
                <a16:creationId xmlns:a16="http://schemas.microsoft.com/office/drawing/2014/main" id="{E502F897-95F9-857D-1197-68E5F2D2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637233"/>
            <a:ext cx="12192000" cy="813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825905"/>
            <a:ext cx="714756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174914"/>
              </p:ext>
            </p:extLst>
          </p:nvPr>
        </p:nvGraphicFramePr>
        <p:xfrm>
          <a:off x="719571" y="234049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5ACFCE-2223-E4CB-24F9-BCDB3890C486}"/>
              </a:ext>
            </a:extLst>
          </p:cNvPr>
          <p:cNvSpPr txBox="1"/>
          <p:nvPr/>
        </p:nvSpPr>
        <p:spPr>
          <a:xfrm>
            <a:off x="947543" y="2584684"/>
            <a:ext cx="34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88ACA-B3EC-B989-8A22-097F95A08877}"/>
              </a:ext>
            </a:extLst>
          </p:cNvPr>
          <p:cNvSpPr txBox="1"/>
          <p:nvPr/>
        </p:nvSpPr>
        <p:spPr>
          <a:xfrm>
            <a:off x="1235375" y="343135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F0F42-3430-9FDD-C563-171828DBDE17}"/>
              </a:ext>
            </a:extLst>
          </p:cNvPr>
          <p:cNvSpPr txBox="1"/>
          <p:nvPr/>
        </p:nvSpPr>
        <p:spPr>
          <a:xfrm>
            <a:off x="1235881" y="4240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11177-2D5B-DA7A-31B8-E178E180C1F0}"/>
              </a:ext>
            </a:extLst>
          </p:cNvPr>
          <p:cNvSpPr txBox="1"/>
          <p:nvPr/>
        </p:nvSpPr>
        <p:spPr>
          <a:xfrm>
            <a:off x="908886" y="5068067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964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Light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3" y="2046567"/>
            <a:ext cx="5696981" cy="4615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34495-526E-04CA-FCE5-62776C1B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3391" y="2001317"/>
            <a:ext cx="4824416" cy="46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Potentiometer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9834" y="2046567"/>
            <a:ext cx="5199699" cy="4615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34495-526E-04CA-FCE5-62776C1B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2226" y="1979589"/>
            <a:ext cx="3471413" cy="46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Servo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8801" y="2601158"/>
            <a:ext cx="5418809" cy="3381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34495-526E-04CA-FCE5-62776C1B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4391" y="2113376"/>
            <a:ext cx="4841289" cy="43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3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Ultrasonic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9834" y="2507992"/>
            <a:ext cx="5199699" cy="3692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34495-526E-04CA-FCE5-62776C1B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5492" y="2198086"/>
            <a:ext cx="4491898" cy="42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Servo Motor with Ultrasonic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6D10A-2ED9-9E30-9162-4A21A6BA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3" y="2198086"/>
            <a:ext cx="4989680" cy="4206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34495-526E-04CA-FCE5-62776C1B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4192" y="1921356"/>
            <a:ext cx="4434107" cy="47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2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Robotics Club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47875-7843-7FB9-B846-331D6FB0B3BD}"/>
              </a:ext>
            </a:extLst>
          </p:cNvPr>
          <p:cNvSpPr/>
          <p:nvPr/>
        </p:nvSpPr>
        <p:spPr>
          <a:xfrm>
            <a:off x="8181505" y="771939"/>
            <a:ext cx="3466934" cy="162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3C0954-A7FC-0C83-7A5D-91A29568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222" y="1005830"/>
            <a:ext cx="28575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BAD6-DBC7-D482-93CE-DF9AAA38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7E6-7985-C7C7-6F0F-20E2CDD0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F4439-EC41-B475-73DA-396BA36C9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33503-F8DA-3A7E-67B2-1CD6E12E50B1}"/>
              </a:ext>
            </a:extLst>
          </p:cNvPr>
          <p:cNvSpPr txBox="1"/>
          <p:nvPr/>
        </p:nvSpPr>
        <p:spPr>
          <a:xfrm>
            <a:off x="984090" y="1859339"/>
            <a:ext cx="6905360" cy="3139321"/>
          </a:xfrm>
          <a:custGeom>
            <a:avLst/>
            <a:gdLst>
              <a:gd name="connsiteX0" fmla="*/ 0 w 6905360"/>
              <a:gd name="connsiteY0" fmla="*/ 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0 w 6905360"/>
              <a:gd name="connsiteY4" fmla="*/ 0 h 1107996"/>
              <a:gd name="connsiteX0" fmla="*/ 213360 w 6905360"/>
              <a:gd name="connsiteY0" fmla="*/ 19812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213360 w 6905360"/>
              <a:gd name="connsiteY4" fmla="*/ 19812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360" h="1107996">
                <a:moveTo>
                  <a:pt x="213360" y="198120"/>
                </a:moveTo>
                <a:lnTo>
                  <a:pt x="6905360" y="0"/>
                </a:lnTo>
                <a:lnTo>
                  <a:pt x="6905360" y="1107996"/>
                </a:lnTo>
                <a:lnTo>
                  <a:pt x="0" y="1107996"/>
                </a:lnTo>
                <a:lnTo>
                  <a:pt x="213360" y="19812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</a:t>
            </a:r>
          </a:p>
          <a:p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957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57221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126DDB4-83D2-FEC0-4238-487CD30C5D42}"/>
              </a:ext>
            </a:extLst>
          </p:cNvPr>
          <p:cNvSpPr txBox="1">
            <a:spLocks/>
          </p:cNvSpPr>
          <p:nvPr/>
        </p:nvSpPr>
        <p:spPr>
          <a:xfrm>
            <a:off x="581192" y="5264487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FFFE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Capabilities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FEA8EC1-23A4-4843-A9C3-AE771D733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903719" y="1865090"/>
            <a:ext cx="4845811" cy="264466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5F1AD-49E3-1597-2BFA-03D7834BF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5993" y="2028546"/>
            <a:ext cx="5422390" cy="23177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Physical Devices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: Wide range of physical devices such as motors, lights, displays.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Collect and Process Data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: Sensors such as temperature, distance, light, switches.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Communicate with Other Devices: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Through Ethernet, Wi-Fi. Bluetooth, etc. </a:t>
            </a:r>
          </a:p>
        </p:txBody>
      </p:sp>
      <p:pic>
        <p:nvPicPr>
          <p:cNvPr id="2050" name="Picture 2" descr="40 Awesome Arduino Projects That You Must Try 2023! - Latest Open Tech From  Seeed">
            <a:extLst>
              <a:ext uri="{FF2B5EF4-FFF2-40B4-BE49-F238E27FC236}">
                <a16:creationId xmlns:a16="http://schemas.microsoft.com/office/drawing/2014/main" id="{5EA921C8-5849-7CD1-E09F-17FA9B71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39" y="4508956"/>
            <a:ext cx="2818891" cy="211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 Projects: The Best Sites in 2023 | All3DP">
            <a:extLst>
              <a:ext uri="{FF2B5EF4-FFF2-40B4-BE49-F238E27FC236}">
                <a16:creationId xmlns:a16="http://schemas.microsoft.com/office/drawing/2014/main" id="{72C7812C-1500-3756-A92E-1F8E03499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8" r="24291"/>
          <a:stretch/>
        </p:blipFill>
        <p:spPr bwMode="auto">
          <a:xfrm>
            <a:off x="6903719" y="4506436"/>
            <a:ext cx="2026920" cy="21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049971-C86A-8546-CB7F-0E5E4A719380}"/>
              </a:ext>
            </a:extLst>
          </p:cNvPr>
          <p:cNvCxnSpPr>
            <a:cxnSpLocks/>
          </p:cNvCxnSpPr>
          <p:nvPr/>
        </p:nvCxnSpPr>
        <p:spPr>
          <a:xfrm>
            <a:off x="666918" y="4592161"/>
            <a:ext cx="223820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09A9F-A7C0-32C5-07BF-BC10C72CA13A}"/>
              </a:ext>
            </a:extLst>
          </p:cNvPr>
          <p:cNvCxnSpPr>
            <a:cxnSpLocks/>
          </p:cNvCxnSpPr>
          <p:nvPr/>
        </p:nvCxnSpPr>
        <p:spPr>
          <a:xfrm>
            <a:off x="3972093" y="4611211"/>
            <a:ext cx="223820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C9B17D72-B866-7574-77A7-609E527B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096206" y="4346296"/>
            <a:ext cx="675401" cy="675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0A6D0E-AEAE-5353-6CE1-A42D00CEED73}"/>
              </a:ext>
            </a:extLst>
          </p:cNvPr>
          <p:cNvSpPr txBox="1"/>
          <p:nvPr/>
        </p:nvSpPr>
        <p:spPr>
          <a:xfrm>
            <a:off x="620480" y="4948520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 Arms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D49BC-A4DC-A668-3AD8-D02E7233BBCB}"/>
              </a:ext>
            </a:extLst>
          </p:cNvPr>
          <p:cNvSpPr txBox="1"/>
          <p:nvPr/>
        </p:nvSpPr>
        <p:spPr>
          <a:xfrm>
            <a:off x="1793297" y="5494823"/>
            <a:ext cx="21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Home Automation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22B18-4872-2A11-B9A7-7806F30E1256}"/>
              </a:ext>
            </a:extLst>
          </p:cNvPr>
          <p:cNvSpPr txBox="1"/>
          <p:nvPr/>
        </p:nvSpPr>
        <p:spPr>
          <a:xfrm>
            <a:off x="3930677" y="4997804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Scientific 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3D7D3-6AE3-D192-C743-E440321C8DE2}"/>
              </a:ext>
            </a:extLst>
          </p:cNvPr>
          <p:cNvSpPr txBox="1"/>
          <p:nvPr/>
        </p:nvSpPr>
        <p:spPr>
          <a:xfrm>
            <a:off x="717333" y="5923005"/>
            <a:ext cx="111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A6969-7105-52AE-B77C-F2CBA734D980}"/>
              </a:ext>
            </a:extLst>
          </p:cNvPr>
          <p:cNvSpPr txBox="1"/>
          <p:nvPr/>
        </p:nvSpPr>
        <p:spPr>
          <a:xfrm>
            <a:off x="4197007" y="5517240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F03256-1C87-731B-F83C-B7E7F6FB6195}"/>
              </a:ext>
            </a:extLst>
          </p:cNvPr>
          <p:cNvSpPr txBox="1"/>
          <p:nvPr/>
        </p:nvSpPr>
        <p:spPr>
          <a:xfrm>
            <a:off x="1984884" y="6123060"/>
            <a:ext cx="26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Internet of Things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C59C4-B52A-E170-A80F-FD40787F5C0B}"/>
              </a:ext>
            </a:extLst>
          </p:cNvPr>
          <p:cNvSpPr txBox="1"/>
          <p:nvPr/>
        </p:nvSpPr>
        <p:spPr>
          <a:xfrm>
            <a:off x="4822318" y="610835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Wearables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D83F90-780E-EA6E-DB93-FC1D27E7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EFF"/>
                </a:solidFill>
              </a:rPr>
              <a:t>Components</a:t>
            </a:r>
          </a:p>
        </p:txBody>
      </p:sp>
      <p:pic>
        <p:nvPicPr>
          <p:cNvPr id="1038" name="Picture 14" descr="Pololu - Arduino Uno R3">
            <a:extLst>
              <a:ext uri="{FF2B5EF4-FFF2-40B4-BE49-F238E27FC236}">
                <a16:creationId xmlns:a16="http://schemas.microsoft.com/office/drawing/2014/main" id="{B63215FE-76C6-CB42-9EC2-60AA45CD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96" y="637870"/>
            <a:ext cx="5796607" cy="43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A66FB0-A5EC-C604-7BEE-1B47A4B1D5EA}"/>
              </a:ext>
            </a:extLst>
          </p:cNvPr>
          <p:cNvSpPr/>
          <p:nvPr/>
        </p:nvSpPr>
        <p:spPr>
          <a:xfrm rot="16200000">
            <a:off x="6574088" y="4190994"/>
            <a:ext cx="571507" cy="3407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88068-9C45-BACC-C6C8-D8A08D3A85CA}"/>
              </a:ext>
            </a:extLst>
          </p:cNvPr>
          <p:cNvSpPr/>
          <p:nvPr/>
        </p:nvSpPr>
        <p:spPr>
          <a:xfrm rot="16200000">
            <a:off x="6233382" y="4190993"/>
            <a:ext cx="571507" cy="3407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B264B-4F36-6C80-1F72-BEEA57247812}"/>
              </a:ext>
            </a:extLst>
          </p:cNvPr>
          <p:cNvSpPr/>
          <p:nvPr/>
        </p:nvSpPr>
        <p:spPr>
          <a:xfrm rot="16200000">
            <a:off x="6803240" y="45921"/>
            <a:ext cx="708891" cy="258057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2F485B-612F-1D6C-6DC5-0B20C9E0E8F7}"/>
              </a:ext>
            </a:extLst>
          </p:cNvPr>
          <p:cNvSpPr/>
          <p:nvPr/>
        </p:nvSpPr>
        <p:spPr>
          <a:xfrm rot="16200000">
            <a:off x="7620832" y="3733529"/>
            <a:ext cx="668027" cy="1159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1C63DE-ECBB-7E1D-3A78-AB11B953FAA1}"/>
              </a:ext>
            </a:extLst>
          </p:cNvPr>
          <p:cNvSpPr/>
          <p:nvPr/>
        </p:nvSpPr>
        <p:spPr>
          <a:xfrm rot="16200000">
            <a:off x="7923717" y="1166396"/>
            <a:ext cx="708893" cy="3396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08A574-8235-214B-A2CD-F57C337D2CE9}"/>
              </a:ext>
            </a:extLst>
          </p:cNvPr>
          <p:cNvCxnSpPr>
            <a:endCxn id="7" idx="3"/>
          </p:cNvCxnSpPr>
          <p:nvPr/>
        </p:nvCxnSpPr>
        <p:spPr>
          <a:xfrm>
            <a:off x="2506980" y="754380"/>
            <a:ext cx="4650706" cy="227382"/>
          </a:xfrm>
          <a:prstGeom prst="bentConnector4">
            <a:avLst>
              <a:gd name="adj1" fmla="val 46189"/>
              <a:gd name="adj2" fmla="val 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E160A8-E21E-9A8F-AFBF-12F1C26B43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78164" y="754378"/>
            <a:ext cx="1726897" cy="250668"/>
          </a:xfrm>
          <a:prstGeom prst="bentConnector3">
            <a:avLst>
              <a:gd name="adj1" fmla="val 989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B98804-AC77-94AA-2B06-58A1DA566378}"/>
              </a:ext>
            </a:extLst>
          </p:cNvPr>
          <p:cNvCxnSpPr>
            <a:stCxn id="9" idx="2"/>
          </p:cNvCxnSpPr>
          <p:nvPr/>
        </p:nvCxnSpPr>
        <p:spPr>
          <a:xfrm>
            <a:off x="8534402" y="4313085"/>
            <a:ext cx="1292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3A4EA1C-7F4B-E462-B159-FCD0C204CBE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63240" y="4647100"/>
            <a:ext cx="3455896" cy="1130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F0D080C-4928-176B-033B-2AFC51761A72}"/>
              </a:ext>
            </a:extLst>
          </p:cNvPr>
          <p:cNvCxnSpPr>
            <a:cxnSpLocks/>
          </p:cNvCxnSpPr>
          <p:nvPr/>
        </p:nvCxnSpPr>
        <p:spPr>
          <a:xfrm flipV="1">
            <a:off x="1775460" y="4673675"/>
            <a:ext cx="5084381" cy="282118"/>
          </a:xfrm>
          <a:prstGeom prst="bentConnector3">
            <a:avLst>
              <a:gd name="adj1" fmla="val 999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AEB93A-4A4D-881E-2AC5-B07739AAD355}"/>
              </a:ext>
            </a:extLst>
          </p:cNvPr>
          <p:cNvSpPr txBox="1"/>
          <p:nvPr/>
        </p:nvSpPr>
        <p:spPr>
          <a:xfrm>
            <a:off x="1047685" y="617714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Digital Pins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(High, Low)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F09EEB-6787-F12E-170F-3875FDB359D8}"/>
              </a:ext>
            </a:extLst>
          </p:cNvPr>
          <p:cNvSpPr txBox="1"/>
          <p:nvPr/>
        </p:nvSpPr>
        <p:spPr>
          <a:xfrm>
            <a:off x="9793690" y="67197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Serial Pins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(Communication)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2F16A-2E71-C49E-6285-66D390285927}"/>
              </a:ext>
            </a:extLst>
          </p:cNvPr>
          <p:cNvSpPr txBox="1"/>
          <p:nvPr/>
        </p:nvSpPr>
        <p:spPr>
          <a:xfrm>
            <a:off x="9793358" y="3640845"/>
            <a:ext cx="2147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Analog Pins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(Numerical Values)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EFC6-F814-36AB-468C-EF73C775DF8D}"/>
              </a:ext>
            </a:extLst>
          </p:cNvPr>
          <p:cNvSpPr txBox="1"/>
          <p:nvPr/>
        </p:nvSpPr>
        <p:spPr>
          <a:xfrm>
            <a:off x="2207087" y="4044773"/>
            <a:ext cx="128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Out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(3.3V, 5V)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910811-7956-40E0-1994-EDC60B0B6437}"/>
              </a:ext>
            </a:extLst>
          </p:cNvPr>
          <p:cNvSpPr txBox="1"/>
          <p:nvPr/>
        </p:nvSpPr>
        <p:spPr>
          <a:xfrm>
            <a:off x="476757" y="1660118"/>
            <a:ext cx="1921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In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+ Sketch Upload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B402DB-BEC9-1683-DEFE-94717F1841B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398309" y="1983284"/>
            <a:ext cx="10878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533FA8-547D-3341-A376-B3A84DA7E573}"/>
              </a:ext>
            </a:extLst>
          </p:cNvPr>
          <p:cNvSpPr txBox="1"/>
          <p:nvPr/>
        </p:nvSpPr>
        <p:spPr>
          <a:xfrm>
            <a:off x="721970" y="4691104"/>
            <a:ext cx="97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31213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D83F90-780E-EA6E-DB93-FC1D27E7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EFF"/>
                </a:solidFill>
              </a:rPr>
              <a:t>Components</a:t>
            </a:r>
          </a:p>
        </p:txBody>
      </p:sp>
      <p:pic>
        <p:nvPicPr>
          <p:cNvPr id="5122" name="Picture 2" descr="Sensor - Free technology icons">
            <a:extLst>
              <a:ext uri="{FF2B5EF4-FFF2-40B4-BE49-F238E27FC236}">
                <a16:creationId xmlns:a16="http://schemas.microsoft.com/office/drawing/2014/main" id="{580791F0-9A38-6805-B72E-3BB94C39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68" y="793955"/>
            <a:ext cx="1467464" cy="14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D Light PNG HD | PNG Mart">
            <a:extLst>
              <a:ext uri="{FF2B5EF4-FFF2-40B4-BE49-F238E27FC236}">
                <a16:creationId xmlns:a16="http://schemas.microsoft.com/office/drawing/2014/main" id="{D1F5C7E6-741D-84BD-B408-D536FA73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32" y="793955"/>
            <a:ext cx="2083980" cy="156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7 Segment Display | 3D CAD Model Library | GrabCAD">
            <a:extLst>
              <a:ext uri="{FF2B5EF4-FFF2-40B4-BE49-F238E27FC236}">
                <a16:creationId xmlns:a16="http://schemas.microsoft.com/office/drawing/2014/main" id="{7BF25781-7A1A-A43E-8454-1D7BAEB6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332" y="841150"/>
            <a:ext cx="1893692" cy="14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FC16F7-2425-ED5A-061A-BA222BE2A81B}"/>
              </a:ext>
            </a:extLst>
          </p:cNvPr>
          <p:cNvSpPr/>
          <p:nvPr/>
        </p:nvSpPr>
        <p:spPr>
          <a:xfrm>
            <a:off x="3864824" y="2966540"/>
            <a:ext cx="322283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181ED-0A8E-0349-DFB8-F963ACB07F33}"/>
              </a:ext>
            </a:extLst>
          </p:cNvPr>
          <p:cNvSpPr txBox="1"/>
          <p:nvPr/>
        </p:nvSpPr>
        <p:spPr>
          <a:xfrm>
            <a:off x="789470" y="2427288"/>
            <a:ext cx="3014768" cy="3970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2600" kern="1200" dirty="0"/>
              <a:t>Actuators</a:t>
            </a:r>
            <a:endParaRPr lang="en-US" sz="2600" kern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66987-9D7A-D04E-6EA0-6B2E8208F974}"/>
              </a:ext>
            </a:extLst>
          </p:cNvPr>
          <p:cNvSpPr txBox="1"/>
          <p:nvPr/>
        </p:nvSpPr>
        <p:spPr>
          <a:xfrm>
            <a:off x="4588616" y="2427289"/>
            <a:ext cx="3014768" cy="3970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2600" kern="1200" dirty="0"/>
              <a:t>Sensors</a:t>
            </a:r>
            <a:endParaRPr lang="en-US" sz="2600" kern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A3F13-0C85-BABB-CD8D-91F220D21BE2}"/>
              </a:ext>
            </a:extLst>
          </p:cNvPr>
          <p:cNvSpPr txBox="1"/>
          <p:nvPr/>
        </p:nvSpPr>
        <p:spPr>
          <a:xfrm>
            <a:off x="8460270" y="2427289"/>
            <a:ext cx="3014768" cy="3970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2600" kern="1200" dirty="0"/>
              <a:t>Displays</a:t>
            </a:r>
            <a:endParaRPr lang="en-US" sz="2600" kern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BE9186-43EC-9212-76C5-04381AC97866}"/>
              </a:ext>
            </a:extLst>
          </p:cNvPr>
          <p:cNvCxnSpPr>
            <a:cxnSpLocks/>
          </p:cNvCxnSpPr>
          <p:nvPr/>
        </p:nvCxnSpPr>
        <p:spPr>
          <a:xfrm>
            <a:off x="789470" y="2966539"/>
            <a:ext cx="30147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4A7A6C-A8B4-9196-60BF-E2C83F36E1C3}"/>
              </a:ext>
            </a:extLst>
          </p:cNvPr>
          <p:cNvSpPr txBox="1"/>
          <p:nvPr/>
        </p:nvSpPr>
        <p:spPr>
          <a:xfrm>
            <a:off x="789470" y="3108960"/>
            <a:ext cx="30147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LEDs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Motors: Servo, Stepper, …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Relays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Buzzers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89D60-0C62-7692-F247-E10B6B33BBFB}"/>
              </a:ext>
            </a:extLst>
          </p:cNvPr>
          <p:cNvCxnSpPr>
            <a:cxnSpLocks/>
          </p:cNvCxnSpPr>
          <p:nvPr/>
        </p:nvCxnSpPr>
        <p:spPr>
          <a:xfrm>
            <a:off x="4588616" y="2966539"/>
            <a:ext cx="30147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71115-CB08-B57E-79E8-1D21BBC5E983}"/>
              </a:ext>
            </a:extLst>
          </p:cNvPr>
          <p:cNvSpPr txBox="1"/>
          <p:nvPr/>
        </p:nvSpPr>
        <p:spPr>
          <a:xfrm>
            <a:off x="4588616" y="3108960"/>
            <a:ext cx="30147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Ultrasonic Sensor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Infrared Sensor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Temperature Sensor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Light Sensor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356FF5-E2B1-76E6-2C6B-C33FC84F3ED8}"/>
              </a:ext>
            </a:extLst>
          </p:cNvPr>
          <p:cNvCxnSpPr>
            <a:cxnSpLocks/>
          </p:cNvCxnSpPr>
          <p:nvPr/>
        </p:nvCxnSpPr>
        <p:spPr>
          <a:xfrm>
            <a:off x="8460270" y="2966539"/>
            <a:ext cx="30147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C36C90-75AE-8A42-55F3-E4366DE36E24}"/>
              </a:ext>
            </a:extLst>
          </p:cNvPr>
          <p:cNvSpPr txBox="1"/>
          <p:nvPr/>
        </p:nvSpPr>
        <p:spPr>
          <a:xfrm>
            <a:off x="8460270" y="3108960"/>
            <a:ext cx="3014768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7-segment Display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LCD Display</a:t>
            </a:r>
          </a:p>
          <a:p>
            <a:pPr marL="365760" indent="-365760">
              <a:spcAft>
                <a:spcPts val="800"/>
              </a:spcAft>
              <a:buClr>
                <a:srgbClr val="0070C0"/>
              </a:buClr>
              <a:buFont typeface="Calibri" panose="020F0502020204030204" pitchFamily="34" charset="0"/>
              <a:buChar char="●"/>
            </a:pPr>
            <a:r>
              <a:rPr lang="en-US" dirty="0"/>
              <a:t>Matrix Display</a:t>
            </a:r>
          </a:p>
        </p:txBody>
      </p:sp>
    </p:spTree>
    <p:extLst>
      <p:ext uri="{BB962C8B-B14F-4D97-AF65-F5344CB8AC3E}">
        <p14:creationId xmlns:p14="http://schemas.microsoft.com/office/powerpoint/2010/main" val="154205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5F1AD-49E3-1597-2BFA-03D7834BF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560" y="2028546"/>
            <a:ext cx="5637823" cy="4596094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Arduino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is written in a file called a 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Sketch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using a variant of the C++ language.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structure of the code will consist of:</a:t>
            </a:r>
          </a:p>
          <a:p>
            <a:pPr>
              <a:spcAft>
                <a:spcPts val="1200"/>
              </a:spcAft>
              <a:buSzPct val="100000"/>
              <a:buFont typeface="Calibri" panose="020F0502020204030204" pitchFamily="34" charset="0"/>
              <a:buChar char="●"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Setup Function: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Runs once at the beginning of the program.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Initializes pins &amp; variables and sets up motors/sensors.</a:t>
            </a:r>
          </a:p>
          <a:p>
            <a:pPr>
              <a:spcAft>
                <a:spcPts val="1200"/>
              </a:spcAft>
              <a:buSzPct val="100000"/>
              <a:buFont typeface="Calibri" panose="020F0502020204030204" pitchFamily="34" charset="0"/>
              <a:buChar char="●"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Loop Function: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Program logic that will execute in a constant loop.</a:t>
            </a:r>
          </a:p>
          <a:p>
            <a:pPr>
              <a:spcAft>
                <a:spcPts val="1200"/>
              </a:spcAft>
              <a:buSzPct val="100000"/>
              <a:buFont typeface="Calibri" panose="020F0502020204030204" pitchFamily="34" charset="0"/>
              <a:buChar char="●"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Variables: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Store data such as numbers or text and reuse it in the code.</a:t>
            </a:r>
          </a:p>
          <a:p>
            <a:pPr>
              <a:spcAft>
                <a:spcPts val="1200"/>
              </a:spcAft>
              <a:buSzPct val="100000"/>
              <a:buFont typeface="Calibri" panose="020F0502020204030204" pitchFamily="34" charset="0"/>
              <a:buChar char="●"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Functions: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 of instructions that will perform a task.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6D1E0F-C825-EB9A-266E-CD9D0D05A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6903" b="6903"/>
          <a:stretch/>
        </p:blipFill>
        <p:spPr bwMode="auto">
          <a:xfrm>
            <a:off x="6701100" y="2096473"/>
            <a:ext cx="5033699" cy="44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1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BAD6-DBC7-D482-93CE-DF9AAA38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7E6-7985-C7C7-6F0F-20E2CDD0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F4439-EC41-B475-73DA-396BA36C9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433503-F8DA-3A7E-67B2-1CD6E12E50B1}"/>
              </a:ext>
            </a:extLst>
          </p:cNvPr>
          <p:cNvSpPr txBox="1"/>
          <p:nvPr/>
        </p:nvSpPr>
        <p:spPr>
          <a:xfrm>
            <a:off x="695492" y="2381289"/>
            <a:ext cx="5019508" cy="2123658"/>
          </a:xfrm>
          <a:custGeom>
            <a:avLst/>
            <a:gdLst>
              <a:gd name="connsiteX0" fmla="*/ 0 w 6905360"/>
              <a:gd name="connsiteY0" fmla="*/ 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0 w 6905360"/>
              <a:gd name="connsiteY4" fmla="*/ 0 h 1107996"/>
              <a:gd name="connsiteX0" fmla="*/ 213360 w 6905360"/>
              <a:gd name="connsiteY0" fmla="*/ 198120 h 1107996"/>
              <a:gd name="connsiteX1" fmla="*/ 6905360 w 6905360"/>
              <a:gd name="connsiteY1" fmla="*/ 0 h 1107996"/>
              <a:gd name="connsiteX2" fmla="*/ 6905360 w 6905360"/>
              <a:gd name="connsiteY2" fmla="*/ 1107996 h 1107996"/>
              <a:gd name="connsiteX3" fmla="*/ 0 w 6905360"/>
              <a:gd name="connsiteY3" fmla="*/ 1107996 h 1107996"/>
              <a:gd name="connsiteX4" fmla="*/ 213360 w 6905360"/>
              <a:gd name="connsiteY4" fmla="*/ 19812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360" h="1107996">
                <a:moveTo>
                  <a:pt x="213360" y="198120"/>
                </a:moveTo>
                <a:lnTo>
                  <a:pt x="6905360" y="0"/>
                </a:lnTo>
                <a:lnTo>
                  <a:pt x="6905360" y="1107996"/>
                </a:lnTo>
                <a:lnTo>
                  <a:pt x="0" y="1107996"/>
                </a:lnTo>
                <a:lnTo>
                  <a:pt x="213360" y="19812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en-US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1079284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423</TotalTime>
  <Words>853</Words>
  <Application>Microsoft Office PowerPoint</Application>
  <PresentationFormat>Widescreen</PresentationFormat>
  <Paragraphs>152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Gill Sans MT</vt:lpstr>
      <vt:lpstr>Segoe UI Light</vt:lpstr>
      <vt:lpstr>Segoe UI Semibold</vt:lpstr>
      <vt:lpstr>Wingdings</vt:lpstr>
      <vt:lpstr>Wingdings 2</vt:lpstr>
      <vt:lpstr>Dividend</vt:lpstr>
      <vt:lpstr>Advanced Arduino Concepts</vt:lpstr>
      <vt:lpstr>Outline</vt:lpstr>
      <vt:lpstr>PowerPoint Presentation</vt:lpstr>
      <vt:lpstr>PowerPoint Presentation</vt:lpstr>
      <vt:lpstr>Arduino Capabilities</vt:lpstr>
      <vt:lpstr>Components</vt:lpstr>
      <vt:lpstr>Components</vt:lpstr>
      <vt:lpstr>Arduino Code</vt:lpstr>
      <vt:lpstr>PowerPoint Presentation</vt:lpstr>
      <vt:lpstr>Sensors: Analog Data</vt:lpstr>
      <vt:lpstr>Sensors: Ultrasonic Sensor</vt:lpstr>
      <vt:lpstr>Sensors: Potentiometer</vt:lpstr>
      <vt:lpstr>Sensors: Light Sensor</vt:lpstr>
      <vt:lpstr>Sensors: Generic Code</vt:lpstr>
      <vt:lpstr>PowerPoint Presentation</vt:lpstr>
      <vt:lpstr>Output Devices: Servo motor</vt:lpstr>
      <vt:lpstr>Output Devices: Stepper motor</vt:lpstr>
      <vt:lpstr>Output Devices: 7-segment display</vt:lpstr>
      <vt:lpstr>PowerPoint Presentation</vt:lpstr>
      <vt:lpstr>Example 1: Light Sensor</vt:lpstr>
      <vt:lpstr>Example 2: Potentiometer</vt:lpstr>
      <vt:lpstr>Example 3: Servo Motor</vt:lpstr>
      <vt:lpstr>Example 4: Ultrasonic Sensor</vt:lpstr>
      <vt:lpstr>Example 5: Servo Motor with Ultrasonic Sensor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</dc:title>
  <dc:creator>Khaled</dc:creator>
  <cp:lastModifiedBy>Khaled</cp:lastModifiedBy>
  <cp:revision>28</cp:revision>
  <dcterms:created xsi:type="dcterms:W3CDTF">2023-03-07T14:36:50Z</dcterms:created>
  <dcterms:modified xsi:type="dcterms:W3CDTF">2023-04-17T15:06:01Z</dcterms:modified>
</cp:coreProperties>
</file>